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0" r:id="rId2"/>
    <p:sldId id="400" r:id="rId3"/>
    <p:sldId id="393" r:id="rId4"/>
    <p:sldId id="357" r:id="rId5"/>
    <p:sldId id="358" r:id="rId6"/>
    <p:sldId id="359" r:id="rId7"/>
    <p:sldId id="360" r:id="rId8"/>
    <p:sldId id="261" r:id="rId9"/>
    <p:sldId id="262" r:id="rId10"/>
    <p:sldId id="286" r:id="rId11"/>
    <p:sldId id="401" r:id="rId12"/>
    <p:sldId id="402" r:id="rId13"/>
    <p:sldId id="403" r:id="rId14"/>
    <p:sldId id="404" r:id="rId15"/>
    <p:sldId id="405" r:id="rId16"/>
    <p:sldId id="406" r:id="rId17"/>
    <p:sldId id="287" r:id="rId18"/>
    <p:sldId id="289" r:id="rId19"/>
    <p:sldId id="290" r:id="rId20"/>
    <p:sldId id="408" r:id="rId21"/>
    <p:sldId id="409" r:id="rId22"/>
    <p:sldId id="410" r:id="rId23"/>
    <p:sldId id="291" r:id="rId24"/>
    <p:sldId id="422" r:id="rId25"/>
    <p:sldId id="423" r:id="rId26"/>
    <p:sldId id="412" r:id="rId27"/>
    <p:sldId id="413" r:id="rId28"/>
    <p:sldId id="419" r:id="rId29"/>
    <p:sldId id="420" r:id="rId30"/>
    <p:sldId id="4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you implement a ray-triangle intersection test?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9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7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887BEC0-5F85-D34D-A698-5730A7AEDEE2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Computer Graphics: Rendering Topics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10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399240" cy="456409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Take a picture of a real orange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paste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pixels of the image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onto simple geometric model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This process is known as texture mapping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Still might be problematic…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Looking at the orange in a rendered scene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How could you tell the colors on the orange aren’t generated by shading?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9E884-859E-409A-A492-71DD9A46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4210225"/>
            <a:ext cx="2304875" cy="23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11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105625" cy="45640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Another alternative would be </a:t>
            </a:r>
            <a:r>
              <a:rPr lang="en-US" b="1" i="1" dirty="0">
                <a:latin typeface="Lato"/>
                <a:ea typeface="ＭＳ Ｐゴシック" charset="0"/>
              </a:rPr>
              <a:t>bump mapping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Use an image that specifies the normal to use to render the surface</a:t>
            </a:r>
          </a:p>
          <a:p>
            <a:r>
              <a:rPr lang="en-US" dirty="0">
                <a:latin typeface="Lato"/>
                <a:ea typeface="ＭＳ Ｐゴシック" charset="0"/>
              </a:rPr>
              <a:t>This way, can render an “bumpy” surface during shading</a:t>
            </a:r>
          </a:p>
          <a:p>
            <a:r>
              <a:rPr lang="en-US" dirty="0">
                <a:latin typeface="Lato"/>
                <a:ea typeface="ＭＳ Ｐゴシック" charset="0"/>
              </a:rPr>
              <a:t>Without modeling the bumpy surface with lots of triangles</a:t>
            </a:r>
          </a:p>
          <a:p>
            <a:endParaRPr lang="en-US" dirty="0">
              <a:latin typeface="Lato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50" y="3778088"/>
            <a:ext cx="7582097" cy="25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A8A0E51-0F16-8B4B-A5AD-0776F7849907}" type="slidenum">
              <a:rPr lang="es-ES" sz="1000">
                <a:latin typeface="Arial" charset="0"/>
              </a:rPr>
              <a:pPr lvl="1"/>
              <a:t>12</a:t>
            </a:fld>
            <a:endParaRPr lang="es-ES" sz="1000"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Types of Mapping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338" y="2316748"/>
            <a:ext cx="8372212" cy="3949582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Texture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images to fill inside of polygons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Environment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a picture of the environment for texture maps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Allows simulation of mirror-like surfaces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Bump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Alters normal vectors during the rendering process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Generates a bumpy looking surface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33" y="3383454"/>
            <a:ext cx="1450770" cy="1450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6260"/>
          <a:stretch/>
        </p:blipFill>
        <p:spPr>
          <a:xfrm>
            <a:off x="8497289" y="4834224"/>
            <a:ext cx="1438679" cy="1432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324" y="2250823"/>
            <a:ext cx="1510174" cy="11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D40C869-A63F-8E41-A322-78DCDDF7718F}" type="slidenum">
              <a:rPr lang="es-ES" sz="1000">
                <a:latin typeface="Arial" charset="0"/>
              </a:rPr>
              <a:pPr lvl="1"/>
              <a:t>13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03090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Mapping</a:t>
            </a:r>
          </a:p>
        </p:txBody>
      </p:sp>
      <p:pic>
        <p:nvPicPr>
          <p:cNvPr id="23556" name="Picture 5" descr="hu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 descr="hu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00201"/>
            <a:ext cx="37242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2794000" y="5637213"/>
            <a:ext cx="243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geometric model</a:t>
            </a:r>
          </a:p>
        </p:txBody>
      </p:sp>
      <p:sp>
        <p:nvSpPr>
          <p:cNvPr id="23559" name="Text Box 10"/>
          <p:cNvSpPr txBox="1">
            <a:spLocks noChangeArrowheads="1"/>
          </p:cNvSpPr>
          <p:nvPr/>
        </p:nvSpPr>
        <p:spPr bwMode="auto">
          <a:xfrm>
            <a:off x="7010401" y="5638800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texture mapped</a:t>
            </a:r>
          </a:p>
        </p:txBody>
      </p:sp>
    </p:spTree>
    <p:extLst>
      <p:ext uri="{BB962C8B-B14F-4D97-AF65-F5344CB8AC3E}">
        <p14:creationId xmlns:p14="http://schemas.microsoft.com/office/powerpoint/2010/main" val="201561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B9F94E5-A2A0-A14E-9CCC-F630E93B8EE1}" type="slidenum">
              <a:rPr lang="es-ES" sz="1000">
                <a:latin typeface="Arial" charset="0"/>
              </a:rPr>
              <a:pPr lvl="1"/>
              <a:t>14</a:t>
            </a:fld>
            <a:endParaRPr lang="es-ES" sz="1000"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2321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Environment Mapping </a:t>
            </a:r>
          </a:p>
        </p:txBody>
      </p:sp>
      <p:pic>
        <p:nvPicPr>
          <p:cNvPr id="24581" name="Picture 5" descr="hu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38" y="1752601"/>
            <a:ext cx="2949538" cy="29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26" y="2223626"/>
            <a:ext cx="4100974" cy="41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A217BD4-0D84-BD4B-B939-A205CA03ABDE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37413"/>
            <a:ext cx="8913813" cy="914400"/>
          </a:xfrm>
        </p:spPr>
        <p:txBody>
          <a:bodyPr/>
          <a:lstStyle/>
          <a:p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Bump (or Normal) Mapping</a:t>
            </a:r>
          </a:p>
        </p:txBody>
      </p:sp>
      <p:pic>
        <p:nvPicPr>
          <p:cNvPr id="25605" name="Picture 5" descr="hu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9" y="1571385"/>
            <a:ext cx="2941983" cy="294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902" y="2792064"/>
            <a:ext cx="5591099" cy="34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B15B8C0-6A94-6141-A2AE-CAE138065F7F}" type="slidenum">
              <a:rPr lang="es-ES" sz="1000">
                <a:latin typeface="Arial" charset="0"/>
              </a:rPr>
              <a:pPr lvl="1"/>
              <a:t>16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The Idea is Simple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Map an image to a surface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Each fragment samples a color from the image</a:t>
            </a:r>
          </a:p>
        </p:txBody>
      </p:sp>
      <p:pic>
        <p:nvPicPr>
          <p:cNvPr id="19461" name="Picture 5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052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953000" y="3733800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200401" y="4800600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2D image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6334125" y="5754688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5037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8AC3-D107-494C-B8CA-A17F7D90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Specifying a Texture Mapping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BD04-9567-46B4-8E6B-AE336D89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6579502" y="1253331"/>
            <a:ext cx="5545823" cy="53479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2C80-40EB-41D5-AF34-6BB719C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1342"/>
            <a:ext cx="7252022" cy="4991960"/>
          </a:xfrm>
        </p:spPr>
        <p:txBody>
          <a:bodyPr>
            <a:normAutofit/>
          </a:bodyPr>
          <a:lstStyle/>
          <a:p>
            <a:r>
              <a:rPr lang="en-US" sz="2400" dirty="0"/>
              <a:t>You need to come up with a mapping from </a:t>
            </a:r>
            <a:br>
              <a:rPr lang="en-US" sz="2400" dirty="0"/>
            </a:br>
            <a:br>
              <a:rPr lang="en-US" sz="2400" dirty="0"/>
            </a:br>
            <a:r>
              <a:rPr lang="en-US" sz="2400" i="1" dirty="0"/>
              <a:t>surface vertices </a:t>
            </a:r>
            <a:r>
              <a:rPr lang="en-US" sz="2400" i="1" dirty="0">
                <a:sym typeface="Wingdings" panose="05000000000000000000" pitchFamily="2" charset="2"/>
              </a:rPr>
              <a:t> texture space</a:t>
            </a:r>
            <a:br>
              <a:rPr lang="en-US" sz="2400" i="1" dirty="0">
                <a:sym typeface="Wingdings" panose="05000000000000000000" pitchFamily="2" charset="2"/>
              </a:rPr>
            </a:br>
            <a:endParaRPr lang="en-US" sz="2400" i="1" dirty="0"/>
          </a:p>
          <a:p>
            <a:r>
              <a:rPr lang="en-US" sz="2400" dirty="0"/>
              <a:t>Specify mapping using (</a:t>
            </a:r>
            <a:r>
              <a:rPr lang="en-US" sz="2400" dirty="0" err="1"/>
              <a:t>u,v</a:t>
            </a:r>
            <a:r>
              <a:rPr lang="en-US" sz="2400" dirty="0"/>
              <a:t>) vertex attributes</a:t>
            </a:r>
          </a:p>
          <a:p>
            <a:r>
              <a:rPr lang="en-US" sz="2000" dirty="0"/>
              <a:t>The (</a:t>
            </a:r>
            <a:r>
              <a:rPr lang="en-US" sz="2000" dirty="0" err="1"/>
              <a:t>u,v</a:t>
            </a:r>
            <a:r>
              <a:rPr lang="en-US" sz="2000" dirty="0"/>
              <a:t>) coordinates map into a parametric texture space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Generally (</a:t>
            </a:r>
            <a:r>
              <a:rPr lang="en-US" sz="2400" dirty="0" err="1"/>
              <a:t>u,v</a:t>
            </a:r>
            <a:r>
              <a:rPr lang="en-US" sz="2400" dirty="0"/>
              <a:t>) is in [0,1] x [0, 1]</a:t>
            </a:r>
          </a:p>
          <a:p>
            <a:pPr lvl="1"/>
            <a:r>
              <a:rPr lang="en-US" sz="2000" dirty="0"/>
              <a:t>We can allow coordinates to go outside that range...</a:t>
            </a:r>
          </a:p>
        </p:txBody>
      </p:sp>
    </p:spTree>
    <p:extLst>
      <p:ext uri="{BB962C8B-B14F-4D97-AF65-F5344CB8AC3E}">
        <p14:creationId xmlns:p14="http://schemas.microsoft.com/office/powerpoint/2010/main" val="250624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612AEB3-23F1-D54E-A1CC-CECFDD29C29D}" type="slidenum">
              <a:rPr lang="es-ES" sz="1000">
                <a:latin typeface="Arial" charset="0"/>
              </a:rPr>
              <a:pPr lvl="1"/>
              <a:t>18</a:t>
            </a:fld>
            <a:endParaRPr lang="es-ES" sz="1000">
              <a:latin typeface="Arial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77229" y="2038257"/>
            <a:ext cx="7610476" cy="3670767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Based on parametric texture coordinates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Specify as a 2D vertex attribute</a:t>
            </a:r>
          </a:p>
        </p:txBody>
      </p:sp>
      <p:grpSp>
        <p:nvGrpSpPr>
          <p:cNvPr id="32772" name="Group 3"/>
          <p:cNvGrpSpPr>
            <a:grpSpLocks/>
          </p:cNvGrpSpPr>
          <p:nvPr/>
        </p:nvGrpSpPr>
        <p:grpSpPr bwMode="auto">
          <a:xfrm>
            <a:off x="2901950" y="4052889"/>
            <a:ext cx="1811338" cy="1804987"/>
            <a:chOff x="868" y="2553"/>
            <a:chExt cx="1141" cy="1137"/>
          </a:xfrm>
        </p:grpSpPr>
        <p:sp>
          <p:nvSpPr>
            <p:cNvPr id="32810" name="Rectangle 4"/>
            <p:cNvSpPr>
              <a:spLocks noChangeArrowheads="1"/>
            </p:cNvSpPr>
            <p:nvPr/>
          </p:nvSpPr>
          <p:spPr bwMode="auto">
            <a:xfrm>
              <a:off x="868" y="3124"/>
              <a:ext cx="566" cy="56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1" name="Rectangle 5"/>
            <p:cNvSpPr>
              <a:spLocks noChangeArrowheads="1"/>
            </p:cNvSpPr>
            <p:nvPr/>
          </p:nvSpPr>
          <p:spPr bwMode="auto">
            <a:xfrm>
              <a:off x="1446" y="3126"/>
              <a:ext cx="563" cy="56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2" name="Rectangle 6"/>
            <p:cNvSpPr>
              <a:spLocks noChangeArrowheads="1"/>
            </p:cNvSpPr>
            <p:nvPr/>
          </p:nvSpPr>
          <p:spPr bwMode="auto">
            <a:xfrm>
              <a:off x="870" y="2553"/>
              <a:ext cx="1139" cy="561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3" name="Rectangle 7"/>
          <p:cNvSpPr>
            <a:spLocks noChangeArrowheads="1"/>
          </p:cNvSpPr>
          <p:nvPr/>
        </p:nvSpPr>
        <p:spPr bwMode="auto">
          <a:xfrm>
            <a:off x="2901950" y="4044950"/>
            <a:ext cx="1816100" cy="1816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2895600" y="35814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2895600" y="5867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2895600" y="4953000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3810000" y="49530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Rectangle 12"/>
          <p:cNvSpPr>
            <a:spLocks noChangeArrowheads="1"/>
          </p:cNvSpPr>
          <p:nvPr/>
        </p:nvSpPr>
        <p:spPr bwMode="auto">
          <a:xfrm>
            <a:off x="4942689" y="5851525"/>
            <a:ext cx="327013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u</a:t>
            </a:r>
          </a:p>
        </p:txBody>
      </p:sp>
      <p:sp>
        <p:nvSpPr>
          <p:cNvPr id="32779" name="Rectangle 13"/>
          <p:cNvSpPr>
            <a:spLocks noChangeArrowheads="1"/>
          </p:cNvSpPr>
          <p:nvPr/>
        </p:nvSpPr>
        <p:spPr bwMode="auto">
          <a:xfrm>
            <a:off x="2509618" y="3413125"/>
            <a:ext cx="316355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v</a:t>
            </a:r>
          </a:p>
        </p:txBody>
      </p:sp>
      <p:sp>
        <p:nvSpPr>
          <p:cNvPr id="32780" name="Rectangle 14"/>
          <p:cNvSpPr>
            <a:spLocks noChangeArrowheads="1"/>
          </p:cNvSpPr>
          <p:nvPr/>
        </p:nvSpPr>
        <p:spPr bwMode="auto">
          <a:xfrm>
            <a:off x="4515267" y="3611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1, 1</a:t>
            </a:r>
          </a:p>
        </p:txBody>
      </p:sp>
      <p:sp>
        <p:nvSpPr>
          <p:cNvPr id="32781" name="Rectangle 15"/>
          <p:cNvSpPr>
            <a:spLocks noChangeArrowheads="1"/>
          </p:cNvSpPr>
          <p:nvPr/>
        </p:nvSpPr>
        <p:spPr bwMode="auto">
          <a:xfrm>
            <a:off x="2229267" y="38401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0, 1</a:t>
            </a:r>
          </a:p>
        </p:txBody>
      </p:sp>
      <p:sp>
        <p:nvSpPr>
          <p:cNvPr id="32782" name="Rectangle 16"/>
          <p:cNvSpPr>
            <a:spLocks noChangeArrowheads="1"/>
          </p:cNvSpPr>
          <p:nvPr/>
        </p:nvSpPr>
        <p:spPr bwMode="auto">
          <a:xfrm>
            <a:off x="2534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0, 0</a:t>
            </a:r>
          </a:p>
        </p:txBody>
      </p:sp>
      <p:sp>
        <p:nvSpPr>
          <p:cNvPr id="32783" name="Rectangle 17"/>
          <p:cNvSpPr>
            <a:spLocks noChangeArrowheads="1"/>
          </p:cNvSpPr>
          <p:nvPr/>
        </p:nvSpPr>
        <p:spPr bwMode="auto">
          <a:xfrm>
            <a:off x="4439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1, 0</a:t>
            </a:r>
          </a:p>
        </p:txBody>
      </p:sp>
      <p:sp>
        <p:nvSpPr>
          <p:cNvPr id="32784" name="Freeform 18"/>
          <p:cNvSpPr>
            <a:spLocks/>
          </p:cNvSpPr>
          <p:nvPr/>
        </p:nvSpPr>
        <p:spPr bwMode="auto">
          <a:xfrm>
            <a:off x="7010400" y="4038600"/>
            <a:ext cx="1830388" cy="1754188"/>
          </a:xfrm>
          <a:custGeom>
            <a:avLst/>
            <a:gdLst>
              <a:gd name="T0" fmla="*/ 2147483647 w 1153"/>
              <a:gd name="T1" fmla="*/ 0 h 1105"/>
              <a:gd name="T2" fmla="*/ 0 w 1153"/>
              <a:gd name="T3" fmla="*/ 2147483647 h 1105"/>
              <a:gd name="T4" fmla="*/ 2147483647 w 1153"/>
              <a:gd name="T5" fmla="*/ 2147483647 h 1105"/>
              <a:gd name="T6" fmla="*/ 2147483647 w 1153"/>
              <a:gd name="T7" fmla="*/ 0 h 1105"/>
              <a:gd name="T8" fmla="*/ 0 60000 65536"/>
              <a:gd name="T9" fmla="*/ 0 60000 65536"/>
              <a:gd name="T10" fmla="*/ 0 60000 65536"/>
              <a:gd name="T11" fmla="*/ 0 60000 65536"/>
              <a:gd name="T12" fmla="*/ 0 w 1153"/>
              <a:gd name="T13" fmla="*/ 0 h 1105"/>
              <a:gd name="T14" fmla="*/ 1153 w 1153"/>
              <a:gd name="T15" fmla="*/ 1105 h 1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3" h="1105">
                <a:moveTo>
                  <a:pt x="864" y="0"/>
                </a:moveTo>
                <a:lnTo>
                  <a:pt x="0" y="864"/>
                </a:lnTo>
                <a:lnTo>
                  <a:pt x="1152" y="1104"/>
                </a:lnTo>
                <a:lnTo>
                  <a:pt x="864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Line 19"/>
          <p:cNvSpPr>
            <a:spLocks noChangeShapeType="1"/>
          </p:cNvSpPr>
          <p:nvPr/>
        </p:nvSpPr>
        <p:spPr bwMode="auto">
          <a:xfrm>
            <a:off x="7648576" y="4776789"/>
            <a:ext cx="1033463" cy="403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Line 20"/>
          <p:cNvSpPr>
            <a:spLocks noChangeShapeType="1"/>
          </p:cNvSpPr>
          <p:nvPr/>
        </p:nvSpPr>
        <p:spPr bwMode="auto">
          <a:xfrm flipH="1">
            <a:off x="7734301" y="4965700"/>
            <a:ext cx="398463" cy="592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Freeform 21"/>
          <p:cNvSpPr>
            <a:spLocks/>
          </p:cNvSpPr>
          <p:nvPr/>
        </p:nvSpPr>
        <p:spPr bwMode="auto">
          <a:xfrm>
            <a:off x="3263900" y="4356100"/>
            <a:ext cx="979488" cy="979488"/>
          </a:xfrm>
          <a:custGeom>
            <a:avLst/>
            <a:gdLst>
              <a:gd name="T0" fmla="*/ 0 w 617"/>
              <a:gd name="T1" fmla="*/ 0 h 617"/>
              <a:gd name="T2" fmla="*/ 2147483647 w 617"/>
              <a:gd name="T3" fmla="*/ 2147483647 h 617"/>
              <a:gd name="T4" fmla="*/ 2147483647 w 617"/>
              <a:gd name="T5" fmla="*/ 2147483647 h 617"/>
              <a:gd name="T6" fmla="*/ 0 w 617"/>
              <a:gd name="T7" fmla="*/ 0 h 617"/>
              <a:gd name="T8" fmla="*/ 0 60000 65536"/>
              <a:gd name="T9" fmla="*/ 0 60000 65536"/>
              <a:gd name="T10" fmla="*/ 0 60000 65536"/>
              <a:gd name="T11" fmla="*/ 0 60000 65536"/>
              <a:gd name="T12" fmla="*/ 0 w 617"/>
              <a:gd name="T13" fmla="*/ 0 h 617"/>
              <a:gd name="T14" fmla="*/ 617 w 617"/>
              <a:gd name="T15" fmla="*/ 617 h 6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7" h="617">
                <a:moveTo>
                  <a:pt x="0" y="0"/>
                </a:moveTo>
                <a:lnTo>
                  <a:pt x="248" y="616"/>
                </a:lnTo>
                <a:lnTo>
                  <a:pt x="616" y="43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auto">
          <a:xfrm flipV="1">
            <a:off x="4719638" y="4038601"/>
            <a:ext cx="3662362" cy="2190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auto">
          <a:xfrm>
            <a:off x="4719638" y="5362576"/>
            <a:ext cx="2290762" cy="476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auto">
          <a:xfrm>
            <a:off x="4267200" y="5029201"/>
            <a:ext cx="4572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25"/>
          <p:cNvSpPr>
            <a:spLocks noChangeArrowheads="1"/>
          </p:cNvSpPr>
          <p:nvPr/>
        </p:nvSpPr>
        <p:spPr bwMode="auto">
          <a:xfrm>
            <a:off x="7383313" y="3611563"/>
            <a:ext cx="20084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 dirty="0">
                <a:latin typeface="Book Antiqua" charset="0"/>
              </a:rPr>
              <a:t>(u, v) = (0.2, 0.8)</a:t>
            </a:r>
          </a:p>
        </p:txBody>
      </p:sp>
      <p:sp>
        <p:nvSpPr>
          <p:cNvPr id="32792" name="Rectangle 26"/>
          <p:cNvSpPr>
            <a:spLocks noChangeArrowheads="1"/>
          </p:cNvSpPr>
          <p:nvPr/>
        </p:nvSpPr>
        <p:spPr bwMode="auto">
          <a:xfrm>
            <a:off x="5990547" y="49831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(0.4, 0.2)</a:t>
            </a:r>
          </a:p>
        </p:txBody>
      </p:sp>
      <p:sp>
        <p:nvSpPr>
          <p:cNvPr id="32793" name="Rectangle 27"/>
          <p:cNvSpPr>
            <a:spLocks noChangeArrowheads="1"/>
          </p:cNvSpPr>
          <p:nvPr/>
        </p:nvSpPr>
        <p:spPr bwMode="auto">
          <a:xfrm>
            <a:off x="8352747" y="58213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(0.8, 0.4)</a:t>
            </a:r>
          </a:p>
        </p:txBody>
      </p:sp>
      <p:sp>
        <p:nvSpPr>
          <p:cNvPr id="32794" name="Rectangle 28"/>
          <p:cNvSpPr>
            <a:spLocks noChangeArrowheads="1"/>
          </p:cNvSpPr>
          <p:nvPr/>
        </p:nvSpPr>
        <p:spPr bwMode="auto">
          <a:xfrm>
            <a:off x="8418241" y="3916363"/>
            <a:ext cx="38472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A</a:t>
            </a:r>
          </a:p>
        </p:txBody>
      </p:sp>
      <p:sp>
        <p:nvSpPr>
          <p:cNvPr id="32795" name="Rectangle 29"/>
          <p:cNvSpPr>
            <a:spLocks noChangeArrowheads="1"/>
          </p:cNvSpPr>
          <p:nvPr/>
        </p:nvSpPr>
        <p:spPr bwMode="auto">
          <a:xfrm>
            <a:off x="6762680" y="5516563"/>
            <a:ext cx="343043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B</a:t>
            </a:r>
          </a:p>
        </p:txBody>
      </p:sp>
      <p:sp>
        <p:nvSpPr>
          <p:cNvPr id="32796" name="Rectangle 30"/>
          <p:cNvSpPr>
            <a:spLocks noChangeArrowheads="1"/>
          </p:cNvSpPr>
          <p:nvPr/>
        </p:nvSpPr>
        <p:spPr bwMode="auto">
          <a:xfrm>
            <a:off x="8885050" y="5516563"/>
            <a:ext cx="3670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C</a:t>
            </a:r>
          </a:p>
        </p:txBody>
      </p:sp>
      <p:sp>
        <p:nvSpPr>
          <p:cNvPr id="32797" name="Rectangle 31"/>
          <p:cNvSpPr>
            <a:spLocks noChangeArrowheads="1"/>
          </p:cNvSpPr>
          <p:nvPr/>
        </p:nvSpPr>
        <p:spPr bwMode="auto">
          <a:xfrm>
            <a:off x="2968695" y="4098925"/>
            <a:ext cx="31418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Book Antiqua" charset="0"/>
              </a:rPr>
              <a:t>a</a:t>
            </a:r>
          </a:p>
        </p:txBody>
      </p:sp>
      <p:sp>
        <p:nvSpPr>
          <p:cNvPr id="32798" name="Rectangle 32"/>
          <p:cNvSpPr>
            <a:spLocks noChangeArrowheads="1"/>
          </p:cNvSpPr>
          <p:nvPr/>
        </p:nvSpPr>
        <p:spPr bwMode="auto">
          <a:xfrm>
            <a:off x="3417886" y="5287963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b</a:t>
            </a:r>
          </a:p>
        </p:txBody>
      </p:sp>
      <p:sp>
        <p:nvSpPr>
          <p:cNvPr id="32799" name="Rectangle 33"/>
          <p:cNvSpPr>
            <a:spLocks noChangeArrowheads="1"/>
          </p:cNvSpPr>
          <p:nvPr/>
        </p:nvSpPr>
        <p:spPr bwMode="auto">
          <a:xfrm>
            <a:off x="4118113" y="4983163"/>
            <a:ext cx="2997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c</a:t>
            </a:r>
          </a:p>
        </p:txBody>
      </p:sp>
      <p:sp>
        <p:nvSpPr>
          <p:cNvPr id="32800" name="Rectangle 34"/>
          <p:cNvSpPr>
            <a:spLocks noChangeArrowheads="1"/>
          </p:cNvSpPr>
          <p:nvPr/>
        </p:nvSpPr>
        <p:spPr bwMode="auto">
          <a:xfrm>
            <a:off x="2997471" y="3192463"/>
            <a:ext cx="16314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Texture Space</a:t>
            </a:r>
          </a:p>
        </p:txBody>
      </p:sp>
      <p:sp>
        <p:nvSpPr>
          <p:cNvPr id="32801" name="Rectangle 35"/>
          <p:cNvSpPr>
            <a:spLocks noChangeArrowheads="1"/>
          </p:cNvSpPr>
          <p:nvPr/>
        </p:nvSpPr>
        <p:spPr bwMode="auto">
          <a:xfrm>
            <a:off x="7079120" y="3192463"/>
            <a:ext cx="154689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Object Space</a:t>
            </a:r>
          </a:p>
        </p:txBody>
      </p:sp>
      <p:sp>
        <p:nvSpPr>
          <p:cNvPr id="32802" name="Freeform 36"/>
          <p:cNvSpPr>
            <a:spLocks/>
          </p:cNvSpPr>
          <p:nvPr/>
        </p:nvSpPr>
        <p:spPr bwMode="auto">
          <a:xfrm>
            <a:off x="7013575" y="4781551"/>
            <a:ext cx="1111250" cy="777875"/>
          </a:xfrm>
          <a:custGeom>
            <a:avLst/>
            <a:gdLst>
              <a:gd name="T0" fmla="*/ 2147483647 w 700"/>
              <a:gd name="T1" fmla="*/ 0 h 490"/>
              <a:gd name="T2" fmla="*/ 2147483647 w 700"/>
              <a:gd name="T3" fmla="*/ 2147483647 h 490"/>
              <a:gd name="T4" fmla="*/ 2147483647 w 700"/>
              <a:gd name="T5" fmla="*/ 2147483647 h 490"/>
              <a:gd name="T6" fmla="*/ 0 w 700"/>
              <a:gd name="T7" fmla="*/ 2147483647 h 490"/>
              <a:gd name="T8" fmla="*/ 2147483647 w 700"/>
              <a:gd name="T9" fmla="*/ 0 h 4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0"/>
              <a:gd name="T16" fmla="*/ 0 h 490"/>
              <a:gd name="T17" fmla="*/ 700 w 700"/>
              <a:gd name="T18" fmla="*/ 490 h 4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0" h="490">
                <a:moveTo>
                  <a:pt x="397" y="0"/>
                </a:moveTo>
                <a:lnTo>
                  <a:pt x="699" y="115"/>
                </a:lnTo>
                <a:lnTo>
                  <a:pt x="452" y="489"/>
                </a:lnTo>
                <a:lnTo>
                  <a:pt x="0" y="396"/>
                </a:lnTo>
                <a:lnTo>
                  <a:pt x="397" y="0"/>
                </a:lnTo>
              </a:path>
            </a:pathLst>
          </a:custGeom>
          <a:solidFill>
            <a:schemeClr val="accent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Freeform 37"/>
          <p:cNvSpPr>
            <a:spLocks/>
          </p:cNvSpPr>
          <p:nvPr/>
        </p:nvSpPr>
        <p:spPr bwMode="auto">
          <a:xfrm>
            <a:off x="7734300" y="4968875"/>
            <a:ext cx="1106488" cy="820738"/>
          </a:xfrm>
          <a:custGeom>
            <a:avLst/>
            <a:gdLst>
              <a:gd name="T0" fmla="*/ 2147483647 w 697"/>
              <a:gd name="T1" fmla="*/ 0 h 517"/>
              <a:gd name="T2" fmla="*/ 2147483647 w 697"/>
              <a:gd name="T3" fmla="*/ 2147483647 h 517"/>
              <a:gd name="T4" fmla="*/ 2147483647 w 697"/>
              <a:gd name="T5" fmla="*/ 2147483647 h 517"/>
              <a:gd name="T6" fmla="*/ 0 w 697"/>
              <a:gd name="T7" fmla="*/ 2147483647 h 517"/>
              <a:gd name="T8" fmla="*/ 2147483647 w 697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7"/>
              <a:gd name="T16" fmla="*/ 0 h 517"/>
              <a:gd name="T17" fmla="*/ 697 w 697"/>
              <a:gd name="T18" fmla="*/ 517 h 5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7" h="517">
                <a:moveTo>
                  <a:pt x="247" y="0"/>
                </a:moveTo>
                <a:lnTo>
                  <a:pt x="593" y="131"/>
                </a:lnTo>
                <a:lnTo>
                  <a:pt x="696" y="516"/>
                </a:lnTo>
                <a:lnTo>
                  <a:pt x="0" y="372"/>
                </a:lnTo>
                <a:lnTo>
                  <a:pt x="247" y="0"/>
                </a:lnTo>
              </a:path>
            </a:pathLst>
          </a:custGeom>
          <a:solidFill>
            <a:schemeClr val="accent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Freeform 38"/>
          <p:cNvSpPr>
            <a:spLocks/>
          </p:cNvSpPr>
          <p:nvPr/>
        </p:nvSpPr>
        <p:spPr bwMode="auto">
          <a:xfrm>
            <a:off x="7654925" y="4046538"/>
            <a:ext cx="1022350" cy="1122362"/>
          </a:xfrm>
          <a:custGeom>
            <a:avLst/>
            <a:gdLst>
              <a:gd name="T0" fmla="*/ 0 w 644"/>
              <a:gd name="T1" fmla="*/ 2147483647 h 707"/>
              <a:gd name="T2" fmla="*/ 2147483647 w 644"/>
              <a:gd name="T3" fmla="*/ 0 h 707"/>
              <a:gd name="T4" fmla="*/ 2147483647 w 644"/>
              <a:gd name="T5" fmla="*/ 2147483647 h 707"/>
              <a:gd name="T6" fmla="*/ 0 w 644"/>
              <a:gd name="T7" fmla="*/ 2147483647 h 707"/>
              <a:gd name="T8" fmla="*/ 0 60000 65536"/>
              <a:gd name="T9" fmla="*/ 0 60000 65536"/>
              <a:gd name="T10" fmla="*/ 0 60000 65536"/>
              <a:gd name="T11" fmla="*/ 0 60000 65536"/>
              <a:gd name="T12" fmla="*/ 0 w 644"/>
              <a:gd name="T13" fmla="*/ 0 h 707"/>
              <a:gd name="T14" fmla="*/ 644 w 644"/>
              <a:gd name="T15" fmla="*/ 707 h 7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4" h="707">
                <a:moveTo>
                  <a:pt x="0" y="458"/>
                </a:moveTo>
                <a:lnTo>
                  <a:pt x="456" y="0"/>
                </a:lnTo>
                <a:lnTo>
                  <a:pt x="643" y="706"/>
                </a:lnTo>
                <a:lnTo>
                  <a:pt x="0" y="458"/>
                </a:lnTo>
              </a:path>
            </a:pathLst>
          </a:custGeom>
          <a:solidFill>
            <a:schemeClr val="tx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Line 39"/>
          <p:cNvSpPr>
            <a:spLocks noChangeShapeType="1"/>
          </p:cNvSpPr>
          <p:nvPr/>
        </p:nvSpPr>
        <p:spPr bwMode="auto">
          <a:xfrm flipV="1">
            <a:off x="3276600" y="4262439"/>
            <a:ext cx="14478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Line 40"/>
          <p:cNvSpPr>
            <a:spLocks noChangeShapeType="1"/>
          </p:cNvSpPr>
          <p:nvPr/>
        </p:nvSpPr>
        <p:spPr bwMode="auto">
          <a:xfrm>
            <a:off x="4724400" y="5110164"/>
            <a:ext cx="4110038" cy="6810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Line 41"/>
          <p:cNvSpPr>
            <a:spLocks noChangeShapeType="1"/>
          </p:cNvSpPr>
          <p:nvPr/>
        </p:nvSpPr>
        <p:spPr bwMode="auto">
          <a:xfrm>
            <a:off x="3657601" y="5329239"/>
            <a:ext cx="1057275" cy="33337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4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</p:spTree>
    <p:extLst>
      <p:ext uri="{BB962C8B-B14F-4D97-AF65-F5344CB8AC3E}">
        <p14:creationId xmlns:p14="http://schemas.microsoft.com/office/powerpoint/2010/main" val="40518386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42F16FB-45EA-F04F-BF7F-BA24110F92A5}" type="slidenum">
              <a:rPr lang="es-ES" sz="1000">
                <a:latin typeface="Arial" charset="0"/>
              </a:rPr>
              <a:pPr lvl="1"/>
              <a:t>19</a:t>
            </a:fld>
            <a:endParaRPr lang="es-ES" sz="1000">
              <a:latin typeface="Arial" charset="0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4" y="1581057"/>
            <a:ext cx="7610476" cy="3670767"/>
          </a:xfrm>
        </p:spPr>
        <p:txBody>
          <a:bodyPr/>
          <a:lstStyle/>
          <a:p>
            <a:pPr>
              <a:buFontTx/>
              <a:buNone/>
            </a:pPr>
            <a:r>
              <a:rPr lang="en-US" sz="2700" dirty="0">
                <a:ea typeface="ＭＳ Ｐゴシック" charset="0"/>
                <a:cs typeface="ＭＳ Ｐゴシック" charset="0"/>
              </a:rPr>
              <a:t>Can be distortions</a:t>
            </a:r>
          </a:p>
        </p:txBody>
      </p:sp>
      <p:pic>
        <p:nvPicPr>
          <p:cNvPr id="35845" name="Picture 5" descr="AN07F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38601"/>
            <a:ext cx="7640638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9812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good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48768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poor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7750176" y="2514600"/>
            <a:ext cx="29450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</a:rPr>
              <a:t>texture stretched</a:t>
            </a:r>
          </a:p>
          <a:p>
            <a:r>
              <a:rPr lang="en-US" dirty="0">
                <a:latin typeface="Arial" charset="0"/>
              </a:rPr>
              <a:t>over trapezoid </a:t>
            </a:r>
          </a:p>
          <a:p>
            <a:r>
              <a:rPr lang="en-US" dirty="0">
                <a:latin typeface="Arial" charset="0"/>
              </a:rPr>
              <a:t>showing effects of </a:t>
            </a:r>
          </a:p>
          <a:p>
            <a:r>
              <a:rPr lang="en-US" dirty="0">
                <a:latin typeface="Arial" charset="0"/>
              </a:rPr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46312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288" y="365127"/>
            <a:ext cx="11823712" cy="1325563"/>
          </a:xfrm>
        </p:spPr>
        <p:txBody>
          <a:bodyPr>
            <a:normAutofit/>
          </a:bodyPr>
          <a:lstStyle/>
          <a:p>
            <a:r>
              <a:rPr lang="en-US" dirty="0"/>
              <a:t>Interpolating Colors: Barycentric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88" y="1720474"/>
            <a:ext cx="10985511" cy="3670767"/>
          </a:xfrm>
        </p:spPr>
        <p:txBody>
          <a:bodyPr/>
          <a:lstStyle/>
          <a:p>
            <a:r>
              <a:rPr lang="en-US" dirty="0"/>
              <a:t>Describe location of point in a triangle in relation to the vertices</a:t>
            </a:r>
          </a:p>
          <a:p>
            <a:r>
              <a:rPr lang="en-US" dirty="0"/>
              <a:t>p=(λ</a:t>
            </a:r>
            <a:r>
              <a:rPr lang="en-US" baseline="-25000" dirty="0"/>
              <a:t>1</a:t>
            </a:r>
            <a:r>
              <a:rPr lang="en-US" dirty="0"/>
              <a:t>,λ</a:t>
            </a:r>
            <a:r>
              <a:rPr lang="en-US" baseline="-25000" dirty="0"/>
              <a:t>2 </a:t>
            </a:r>
            <a:r>
              <a:rPr lang="en-US" dirty="0"/>
              <a:t>,λ</a:t>
            </a:r>
            <a:r>
              <a:rPr lang="en-US" baseline="-25000" dirty="0"/>
              <a:t>3</a:t>
            </a:r>
            <a:r>
              <a:rPr lang="en-US" dirty="0"/>
              <a:t>) where the following are true</a:t>
            </a:r>
          </a:p>
          <a:p>
            <a:pPr lvl="1"/>
            <a:r>
              <a:rPr lang="en-US" dirty="0"/>
              <a:t>p=λ</a:t>
            </a:r>
            <a:r>
              <a:rPr lang="en-US" baseline="-25000" dirty="0"/>
              <a:t>1</a:t>
            </a:r>
            <a:r>
              <a:rPr lang="en-US" dirty="0"/>
              <a:t>a + λ</a:t>
            </a:r>
            <a:r>
              <a:rPr lang="en-US" baseline="-25000" dirty="0"/>
              <a:t>2 </a:t>
            </a:r>
            <a:r>
              <a:rPr lang="en-US" dirty="0"/>
              <a:t>b +λ</a:t>
            </a:r>
            <a:r>
              <a:rPr lang="en-US" baseline="-25000" dirty="0"/>
              <a:t>3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λ</a:t>
            </a:r>
            <a:r>
              <a:rPr lang="en-US" baseline="-25000" dirty="0"/>
              <a:t>1</a:t>
            </a:r>
            <a:r>
              <a:rPr lang="en-US" dirty="0"/>
              <a:t>+λ</a:t>
            </a:r>
            <a:r>
              <a:rPr lang="en-US" baseline="-25000" dirty="0"/>
              <a:t>2 </a:t>
            </a:r>
            <a:r>
              <a:rPr lang="en-US" dirty="0"/>
              <a:t>+λ</a:t>
            </a:r>
            <a:r>
              <a:rPr lang="en-US" baseline="-25000" dirty="0"/>
              <a:t>3</a:t>
            </a:r>
            <a:r>
              <a:rPr lang="en-US" dirty="0"/>
              <a:t>= 1</a:t>
            </a:r>
          </a:p>
          <a:p>
            <a:r>
              <a:rPr lang="en-US" dirty="0"/>
              <a:t>To interpolate a color f(v) sampled at the vertices we just do:</a:t>
            </a:r>
          </a:p>
          <a:p>
            <a:pPr marL="0" lvl="1" indent="0"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b="1" dirty="0"/>
              <a:t>f(p)=λ</a:t>
            </a:r>
            <a:r>
              <a:rPr lang="en-US" b="1" baseline="-25000" dirty="0"/>
              <a:t>1</a:t>
            </a:r>
            <a:r>
              <a:rPr lang="en-US" b="1" dirty="0"/>
              <a:t>f(a) + λ</a:t>
            </a:r>
            <a:r>
              <a:rPr lang="en-US" b="1" baseline="-25000" dirty="0"/>
              <a:t>2 </a:t>
            </a:r>
            <a:r>
              <a:rPr lang="en-US" b="1" dirty="0"/>
              <a:t>f(b) +λ</a:t>
            </a:r>
            <a:r>
              <a:rPr lang="en-US" b="1" baseline="-25000" dirty="0"/>
              <a:t>3</a:t>
            </a:r>
            <a:r>
              <a:rPr lang="en-US" b="1" dirty="0"/>
              <a:t>f(c)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643305" y="4049647"/>
            <a:ext cx="3638720" cy="2557003"/>
          </a:xfrm>
          <a:prstGeom prst="triangl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27606" y="5328149"/>
            <a:ext cx="41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1169" y="3835197"/>
            <a:ext cx="4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4285" y="6289523"/>
            <a:ext cx="4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28863" y="6308207"/>
            <a:ext cx="63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3470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BF5E-8F40-497C-A410-E0573612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E575-BA82-40AC-8354-B62B5AFB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6" y="1825625"/>
            <a:ext cx="11958034" cy="4723282"/>
          </a:xfrm>
        </p:spPr>
        <p:txBody>
          <a:bodyPr>
            <a:normAutofit fontScale="92500"/>
          </a:bodyPr>
          <a:lstStyle/>
          <a:p>
            <a:r>
              <a:rPr lang="en-US" dirty="0"/>
              <a:t>We often have a mismatch between texture size and number of fragments</a:t>
            </a:r>
          </a:p>
          <a:p>
            <a:pPr lvl="1"/>
            <a:r>
              <a:rPr lang="en-US" dirty="0"/>
              <a:t>Requires us to adjust how the texture is sampled…</a:t>
            </a:r>
          </a:p>
          <a:p>
            <a:pPr lvl="1"/>
            <a:r>
              <a:rPr lang="en-US" dirty="0"/>
              <a:t>This more complicated sampling process is called </a:t>
            </a:r>
            <a:r>
              <a:rPr lang="en-US" b="1" i="1" dirty="0"/>
              <a:t>texture filtering</a:t>
            </a:r>
          </a:p>
          <a:p>
            <a:r>
              <a:rPr lang="en-US" b="1" i="1" dirty="0"/>
              <a:t>Magnification  </a:t>
            </a:r>
            <a:r>
              <a:rPr lang="en-US" dirty="0"/>
              <a:t>occurs when we have more fragments than </a:t>
            </a:r>
            <a:r>
              <a:rPr lang="en-US" dirty="0" err="1"/>
              <a:t>texels</a:t>
            </a:r>
            <a:endParaRPr lang="en-US" dirty="0"/>
          </a:p>
          <a:p>
            <a:r>
              <a:rPr lang="en-US" b="1" i="1" dirty="0" err="1"/>
              <a:t>Minification</a:t>
            </a:r>
            <a:r>
              <a:rPr lang="en-US" b="1" i="1" dirty="0"/>
              <a:t>  </a:t>
            </a:r>
            <a:r>
              <a:rPr lang="en-US" dirty="0"/>
              <a:t>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Two common mag filters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Bilinear</a:t>
            </a:r>
          </a:p>
          <a:p>
            <a:r>
              <a:rPr lang="en-US" dirty="0"/>
              <a:t>Most common min filter</a:t>
            </a:r>
          </a:p>
          <a:p>
            <a:pPr lvl="1"/>
            <a:r>
              <a:rPr lang="en-US" dirty="0"/>
              <a:t>Mipmapping</a:t>
            </a:r>
          </a:p>
        </p:txBody>
      </p:sp>
    </p:spTree>
    <p:extLst>
      <p:ext uri="{BB962C8B-B14F-4D97-AF65-F5344CB8AC3E}">
        <p14:creationId xmlns:p14="http://schemas.microsoft.com/office/powerpoint/2010/main" val="404072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10515600" cy="1325563"/>
          </a:xfrm>
        </p:spPr>
        <p:txBody>
          <a:bodyPr/>
          <a:lstStyle/>
          <a:p>
            <a:r>
              <a:rPr lang="en-US" dirty="0"/>
              <a:t>Magnification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430"/>
          <a:stretch/>
        </p:blipFill>
        <p:spPr>
          <a:xfrm>
            <a:off x="3445099" y="449838"/>
            <a:ext cx="8634014" cy="5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5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6981"/>
            <a:ext cx="12067504" cy="4669350"/>
          </a:xfrm>
        </p:spPr>
        <p:txBody>
          <a:bodyPr>
            <a:normAutofit/>
          </a:bodyPr>
          <a:lstStyle/>
          <a:p>
            <a:r>
              <a:rPr lang="en-US" dirty="0" err="1"/>
              <a:t>Mipmapping</a:t>
            </a:r>
            <a:r>
              <a:rPr lang="en-US" dirty="0"/>
              <a:t> is a method of pre-filtering a texture for </a:t>
            </a:r>
            <a:r>
              <a:rPr lang="en-US" dirty="0" err="1"/>
              <a:t>minification</a:t>
            </a:r>
            <a:endParaRPr lang="en-US" dirty="0"/>
          </a:p>
          <a:p>
            <a:pPr lvl="1"/>
            <a:r>
              <a:rPr lang="en-US" dirty="0" err="1"/>
              <a:t>mip</a:t>
            </a:r>
            <a:r>
              <a:rPr lang="en-US" dirty="0"/>
              <a:t> = “</a:t>
            </a:r>
            <a:r>
              <a:rPr lang="en-US" dirty="0" err="1"/>
              <a:t>multum</a:t>
            </a:r>
            <a:r>
              <a:rPr lang="en-US" dirty="0"/>
              <a:t> in parvo”…. </a:t>
            </a:r>
            <a:r>
              <a:rPr lang="en-US" dirty="0" err="1"/>
              <a:t>latin</a:t>
            </a:r>
            <a:r>
              <a:rPr lang="en-US" dirty="0"/>
              <a:t>: many things in small place(?)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generate a pyramid of textures</a:t>
            </a:r>
          </a:p>
          <a:p>
            <a:pPr lvl="1"/>
            <a:r>
              <a:rPr lang="en-US" dirty="0"/>
              <a:t>Bottom-level is the original texture</a:t>
            </a:r>
          </a:p>
          <a:p>
            <a:pPr lvl="1"/>
            <a:r>
              <a:rPr lang="en-US" dirty="0"/>
              <a:t>Each subsequent level reduces the resolution by ¼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4F92F-F38B-4703-8A69-680DA843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22" y="2474907"/>
            <a:ext cx="381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4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FE15-4077-4075-B90D-7F4EC0CA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146477"/>
            <a:ext cx="10515600" cy="1325563"/>
          </a:xfrm>
        </p:spPr>
        <p:txBody>
          <a:bodyPr/>
          <a:lstStyle/>
          <a:p>
            <a:r>
              <a:rPr lang="en-US" dirty="0"/>
              <a:t>Sprites versus Textures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ECC7C-EA22-4CA7-B48A-CBDBB355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57"/>
          <a:stretch/>
        </p:blipFill>
        <p:spPr>
          <a:xfrm>
            <a:off x="3568567" y="1819277"/>
            <a:ext cx="8623434" cy="4892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AF0DE-DF63-450E-850A-35F2AD0BEFD1}"/>
              </a:ext>
            </a:extLst>
          </p:cNvPr>
          <p:cNvSpPr txBox="1"/>
          <p:nvPr/>
        </p:nvSpPr>
        <p:spPr>
          <a:xfrm>
            <a:off x="76200" y="1819276"/>
            <a:ext cx="40100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Where do you see sprites being used?</a:t>
            </a:r>
          </a:p>
          <a:p>
            <a:endParaRPr lang="en-US" sz="1600" dirty="0"/>
          </a:p>
          <a:p>
            <a:r>
              <a:rPr lang="en-US" sz="1600" dirty="0"/>
              <a:t>Where do you see textures being used?</a:t>
            </a:r>
          </a:p>
          <a:p>
            <a:endParaRPr lang="en-US" sz="1600" dirty="0"/>
          </a:p>
          <a:p>
            <a:r>
              <a:rPr lang="en-US" sz="1600" dirty="0"/>
              <a:t>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70406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Calibri" charset="0"/>
                <a:ea typeface="微軟正黑體" charset="0"/>
                <a:cs typeface="微軟正黑體" charset="0"/>
              </a:rPr>
              <a:t>Bump Mapping and Normal Mapping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0154" y="1847850"/>
            <a:ext cx="8470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Bump Mapping:</a:t>
            </a:r>
          </a:p>
          <a:p>
            <a:r>
              <a:rPr lang="en-US" dirty="0"/>
              <a:t>Perturbing mesh </a:t>
            </a:r>
            <a:r>
              <a:rPr lang="en-US" dirty="0" err="1"/>
              <a:t>normals</a:t>
            </a:r>
            <a:r>
              <a:rPr lang="en-US" dirty="0"/>
              <a:t> to create the appearance of geometric detail</a:t>
            </a:r>
          </a:p>
          <a:p>
            <a:endParaRPr lang="en-US" dirty="0"/>
          </a:p>
          <a:p>
            <a:r>
              <a:rPr lang="en-US" b="1" dirty="0"/>
              <a:t>Normal Mapping</a:t>
            </a:r>
            <a:r>
              <a:rPr lang="en-US" dirty="0"/>
              <a:t>:</a:t>
            </a:r>
          </a:p>
          <a:p>
            <a:r>
              <a:rPr lang="en-US" dirty="0"/>
              <a:t>A way of implementing bump 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879176"/>
            <a:ext cx="8239386" cy="27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/>
          </p:cNvSpPr>
          <p:nvPr>
            <p:ph type="title" idx="4294967295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altLang="zh-TW" dirty="0">
                <a:latin typeface="Calibri" charset="0"/>
                <a:ea typeface="微軟正黑體" charset="0"/>
              </a:rPr>
              <a:t>Bump Mapping and Shading</a:t>
            </a:r>
          </a:p>
        </p:txBody>
      </p:sp>
      <p:pic>
        <p:nvPicPr>
          <p:cNvPr id="28676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05000"/>
            <a:ext cx="6705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67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243388"/>
            <a:ext cx="6705600" cy="230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541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0681-D66B-4FC0-98B7-F22F1A98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8C58D-C656-4EF9-8B8B-4AABD47A2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28" y="1690339"/>
            <a:ext cx="11218533" cy="3670767"/>
          </a:xfrm>
        </p:spPr>
        <p:txBody>
          <a:bodyPr/>
          <a:lstStyle/>
          <a:p>
            <a:r>
              <a:rPr lang="en-US" dirty="0"/>
              <a:t>How can we render reflections with a rasterization engine?</a:t>
            </a:r>
          </a:p>
          <a:p>
            <a:pPr lvl="1"/>
            <a:r>
              <a:rPr lang="en-US" dirty="0"/>
              <a:t>When shading a fragment, usually don’t know other scene geometry</a:t>
            </a:r>
          </a:p>
          <a:p>
            <a:pPr lvl="1"/>
            <a:r>
              <a:rPr lang="en-US" dirty="0"/>
              <a:t>Answer: use texture mapping….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 texture of the environment</a:t>
            </a:r>
          </a:p>
          <a:p>
            <a:pPr lvl="1"/>
            <a:r>
              <a:rPr lang="en-US" dirty="0"/>
              <a:t>Map it onto mirror object surface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A4761-BF9B-46A9-B4D1-D6AA9A67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68" y="2629996"/>
            <a:ext cx="5293134" cy="40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3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Environment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11191437" cy="43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D683403-4224-8D45-A6F1-CF4A737896A7}" type="slidenum">
              <a:rPr lang="es-ES" sz="1000">
                <a:latin typeface="Arial" charset="0"/>
              </a:rPr>
              <a:pPr lvl="1"/>
              <a:t>28</a:t>
            </a:fld>
            <a:endParaRPr lang="es-ES" sz="1000">
              <a:latin typeface="Arial" charset="0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1639094" y="2094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Cube 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30" y="2557448"/>
            <a:ext cx="7563971" cy="3957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EF7EB-2C1A-4303-B483-C6D26B0C8566}"/>
              </a:ext>
            </a:extLst>
          </p:cNvPr>
          <p:cNvSpPr txBox="1"/>
          <p:nvPr/>
        </p:nvSpPr>
        <p:spPr>
          <a:xfrm>
            <a:off x="306846" y="1123856"/>
            <a:ext cx="12157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Cube mapping takes a different approach….</a:t>
            </a:r>
          </a:p>
          <a:p>
            <a:r>
              <a:rPr lang="en-US" sz="2800" dirty="0"/>
              <a:t>Imagine an object is in a box…and you can see the environment through that box</a:t>
            </a:r>
          </a:p>
        </p:txBody>
      </p:sp>
    </p:spTree>
    <p:extLst>
      <p:ext uri="{BB962C8B-B14F-4D97-AF65-F5344CB8AC3E}">
        <p14:creationId xmlns:p14="http://schemas.microsoft.com/office/powerpoint/2010/main" val="3967777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Forming a Cube Map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418"/>
          <a:stretch/>
        </p:blipFill>
        <p:spPr>
          <a:xfrm>
            <a:off x="337530" y="2337094"/>
            <a:ext cx="9712302" cy="4520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2E5F2B-86A4-42C7-AB34-19331017AAB7}"/>
              </a:ext>
            </a:extLst>
          </p:cNvPr>
          <p:cNvSpPr txBox="1"/>
          <p:nvPr/>
        </p:nvSpPr>
        <p:spPr>
          <a:xfrm>
            <a:off x="1123055" y="1472859"/>
            <a:ext cx="9966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cube map requires 6 images</a:t>
            </a:r>
          </a:p>
          <a:p>
            <a:r>
              <a:rPr lang="en-US" sz="2800" dirty="0"/>
              <a:t>Each covers a 90 degree angle from the center of the cube</a:t>
            </a:r>
          </a:p>
        </p:txBody>
      </p:sp>
    </p:spTree>
    <p:extLst>
      <p:ext uri="{BB962C8B-B14F-4D97-AF65-F5344CB8AC3E}">
        <p14:creationId xmlns:p14="http://schemas.microsoft.com/office/powerpoint/2010/main" val="324489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Barycentric Coordinates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742" t="9020" r="-2553" b="33467"/>
          <a:stretch/>
        </p:blipFill>
        <p:spPr>
          <a:xfrm>
            <a:off x="2446356" y="1837334"/>
            <a:ext cx="5937930" cy="2375065"/>
          </a:xfrm>
        </p:spPr>
      </p:pic>
      <p:sp>
        <p:nvSpPr>
          <p:cNvPr id="5" name="TextBox 4"/>
          <p:cNvSpPr txBox="1"/>
          <p:nvPr/>
        </p:nvSpPr>
        <p:spPr>
          <a:xfrm>
            <a:off x="1135244" y="4347402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Stanford’s </a:t>
            </a:r>
            <a:r>
              <a:rPr lang="en-US" i="1" dirty="0"/>
              <a:t>CS348b: Image Synthesis </a:t>
            </a:r>
            <a:r>
              <a:rPr lang="en-US" dirty="0"/>
              <a:t>by Matt Pharr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2533" y="3843067"/>
            <a:ext cx="199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b2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632EC-70DD-4971-9BC3-8C4B27EB71A9}"/>
              </a:ext>
            </a:extLst>
          </p:cNvPr>
          <p:cNvSpPr txBox="1"/>
          <p:nvPr/>
        </p:nvSpPr>
        <p:spPr>
          <a:xfrm>
            <a:off x="220639" y="5281683"/>
            <a:ext cx="11750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Barycentric coordinates express the location of a point p as a linear combination of the coordinates of 3 vertices</a:t>
            </a:r>
          </a:p>
          <a:p>
            <a:endParaRPr lang="en-US" sz="2000" dirty="0"/>
          </a:p>
          <a:p>
            <a:r>
              <a:rPr lang="en-US" sz="2000" dirty="0"/>
              <a:t>P = (b0,b1,b2)</a:t>
            </a:r>
          </a:p>
        </p:txBody>
      </p:sp>
    </p:spTree>
    <p:extLst>
      <p:ext uri="{BB962C8B-B14F-4D97-AF65-F5344CB8AC3E}">
        <p14:creationId xmlns:p14="http://schemas.microsoft.com/office/powerpoint/2010/main" val="2033155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using the Reflection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07"/>
          <a:stretch/>
        </p:blipFill>
        <p:spPr>
          <a:xfrm>
            <a:off x="549082" y="1690690"/>
            <a:ext cx="10300979" cy="45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D5E5-7D87-438D-8E69-255A36FF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1" y="-297655"/>
            <a:ext cx="10515600" cy="1325563"/>
          </a:xfrm>
        </p:spPr>
        <p:txBody>
          <a:bodyPr/>
          <a:lstStyle/>
          <a:p>
            <a:r>
              <a:rPr lang="en-US" dirty="0"/>
              <a:t>Hidden Surface Removal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A289B-E0EC-4253-8BD6-1C738E886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68" y="843578"/>
            <a:ext cx="10515600" cy="60144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for objects occluded by other objects to not be seen</a:t>
            </a:r>
          </a:p>
          <a:p>
            <a:pPr marL="0" indent="0">
              <a:buNone/>
            </a:pPr>
            <a:r>
              <a:rPr lang="en-US" b="1" i="1" dirty="0"/>
              <a:t>Painters Algorithm</a:t>
            </a:r>
          </a:p>
          <a:p>
            <a:r>
              <a:rPr lang="en-US" dirty="0"/>
              <a:t>First method proposed for doing hidden surface removal</a:t>
            </a:r>
          </a:p>
          <a:p>
            <a:r>
              <a:rPr lang="en-US" dirty="0"/>
              <a:t>Sort triangles by depth</a:t>
            </a:r>
          </a:p>
          <a:p>
            <a:r>
              <a:rPr lang="en-US" dirty="0"/>
              <a:t>Draw the triangles into the frame buffer in sorted order</a:t>
            </a:r>
          </a:p>
          <a:p>
            <a:pPr lvl="1"/>
            <a:r>
              <a:rPr lang="en-US" dirty="0"/>
              <a:t>Farthest to closest</a:t>
            </a:r>
          </a:p>
          <a:p>
            <a:pPr lvl="1"/>
            <a:r>
              <a:rPr lang="en-US" dirty="0"/>
              <a:t>…so closer objects are drawn over farther objects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What are some problems with this?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A927-514A-4E7C-A880-D9D2A6F2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249" y="4351164"/>
            <a:ext cx="57150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1315E-1A83-4515-95AC-3C8D1CF5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4" y="4222021"/>
            <a:ext cx="2919483" cy="17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4BFE-9DB1-431E-8CED-B30A5869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80DC-12D5-4B4D-8098-EA6B15D1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expensive to sort….</a:t>
            </a:r>
          </a:p>
          <a:p>
            <a:r>
              <a:rPr lang="en-US" dirty="0"/>
              <a:t>Also, a single triangle can have multiple depths</a:t>
            </a:r>
          </a:p>
          <a:p>
            <a:pPr lvl="1"/>
            <a:r>
              <a:rPr lang="en-US" dirty="0"/>
              <a:t>Occlusion cycles cannot be resolved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E42F0-CBDE-47FD-908B-81CB8CFA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28" y="3522900"/>
            <a:ext cx="31908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6CA6-CDAC-4A56-8BD0-60C3070F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-75406"/>
            <a:ext cx="10515600" cy="1325563"/>
          </a:xfrm>
        </p:spPr>
        <p:txBody>
          <a:bodyPr/>
          <a:lstStyle/>
          <a:p>
            <a:r>
              <a:rPr lang="en-US" dirty="0"/>
              <a:t>Hidden Surface Removal: Z-Buffer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6C41-F29E-4B18-9DF1-053AD9D2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4" y="975519"/>
            <a:ext cx="11737074" cy="4351338"/>
          </a:xfrm>
        </p:spPr>
        <p:txBody>
          <a:bodyPr/>
          <a:lstStyle/>
          <a:p>
            <a:r>
              <a:rPr lang="en-US" dirty="0"/>
              <a:t>In addition to the frame-buffer that stores pixel colors</a:t>
            </a:r>
          </a:p>
          <a:p>
            <a:r>
              <a:rPr lang="en-US" dirty="0"/>
              <a:t>Keep a Z-Buffer that stores pixel depth</a:t>
            </a:r>
          </a:p>
          <a:p>
            <a:pPr lvl="1"/>
            <a:r>
              <a:rPr lang="en-US" dirty="0"/>
              <a:t>For each fragment (</a:t>
            </a:r>
            <a:r>
              <a:rPr lang="en-US" dirty="0" err="1"/>
              <a:t>x,y</a:t>
            </a:r>
            <a:r>
              <a:rPr lang="en-US" dirty="0"/>
              <a:t>) we process check if it is closer than frame-buffer pixel</a:t>
            </a:r>
          </a:p>
          <a:p>
            <a:pPr lvl="1"/>
            <a:r>
              <a:rPr lang="en-US" dirty="0"/>
              <a:t>If so, update frame-buffer and Z-Buffer values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0EA37-795C-4108-B09B-3457A3E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7" y="2927137"/>
            <a:ext cx="1326012" cy="3450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97A85-53F0-4428-91E3-CD596A5E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90" y="2878782"/>
            <a:ext cx="2207169" cy="3450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EBC1E-CF91-4596-9510-3D446EAC3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40" y="2975490"/>
            <a:ext cx="2448906" cy="335393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17E7565-2927-46C1-B3C5-5D31D71DB112}"/>
              </a:ext>
            </a:extLst>
          </p:cNvPr>
          <p:cNvSpPr/>
          <p:nvPr/>
        </p:nvSpPr>
        <p:spPr>
          <a:xfrm>
            <a:off x="1760561" y="3944203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3FAA06-D384-408E-9508-322647F5118B}"/>
              </a:ext>
            </a:extLst>
          </p:cNvPr>
          <p:cNvSpPr/>
          <p:nvPr/>
        </p:nvSpPr>
        <p:spPr>
          <a:xfrm>
            <a:off x="5809397" y="3912169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2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0B8F-5EDE-41A5-9281-B148F44F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0"/>
            <a:ext cx="10515600" cy="1325563"/>
          </a:xfrm>
        </p:spPr>
        <p:txBody>
          <a:bodyPr/>
          <a:lstStyle/>
          <a:p>
            <a:r>
              <a:rPr lang="en-US" dirty="0"/>
              <a:t>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1DCA-CD8F-46C0-A9CD-781D1A7B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1289"/>
            <a:ext cx="117983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modern rendering systems, colors are computed by shader programs</a:t>
            </a:r>
          </a:p>
          <a:p>
            <a:pPr marL="0" indent="0">
              <a:buNone/>
            </a:pPr>
            <a:r>
              <a:rPr lang="en-US" dirty="0"/>
              <a:t>These shader programs run on the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6931C-26C1-4AA4-B50D-706098F0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682830"/>
            <a:ext cx="5060119" cy="3798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65EC6-002A-4565-AC79-EDC7377D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6" y="1299367"/>
            <a:ext cx="5273854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330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F67997A-430A-374C-AC9D-144C8A812A04}" type="slidenum">
              <a:rPr lang="es-ES" sz="1000">
                <a:latin typeface="Arial" charset="0"/>
              </a:rPr>
              <a:pPr lvl="1"/>
              <a:t>8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The Limits of Geometric Modeling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171" y="1509532"/>
            <a:ext cx="10284370" cy="4724400"/>
          </a:xfrm>
        </p:spPr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Graphics cards can render over 10 billion polygons per second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That number is still insufficient for many visual phenomena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Consider rendering a herd of bumpy-skinned dinosaurs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925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338"/>
          <a:stretch/>
        </p:blipFill>
        <p:spPr>
          <a:xfrm>
            <a:off x="1307601" y="2910981"/>
            <a:ext cx="8163347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1FD11A1-95E0-F44A-A463-6F52F5E39288}" type="slidenum">
              <a:rPr lang="es-ES" sz="1000">
                <a:latin typeface="Arial" charset="0"/>
              </a:rPr>
              <a:pPr lvl="1"/>
              <a:t>9</a:t>
            </a:fld>
            <a:endParaRPr lang="es-ES" sz="1000">
              <a:latin typeface="Arial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Or Consider Modeling an Orange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543574"/>
            <a:ext cx="9219501" cy="5335806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Consider the problem of modeling an orange 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Start with an orange-colored sphere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Too simple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Replace sphere with a more complex shape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Does not capture surface characteristics (small dimples)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Takes too many polygons to model all the dimples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17" y="3069884"/>
            <a:ext cx="3810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8328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13316</TotalTime>
  <Words>878</Words>
  <Application>Microsoft Office PowerPoint</Application>
  <PresentationFormat>Widescreen</PresentationFormat>
  <Paragraphs>184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Book Antiqua</vt:lpstr>
      <vt:lpstr>Calibri</vt:lpstr>
      <vt:lpstr>Cambria</vt:lpstr>
      <vt:lpstr>Lato</vt:lpstr>
      <vt:lpstr>Lato Medium</vt:lpstr>
      <vt:lpstr>Times New Roman</vt:lpstr>
      <vt:lpstr>SampleSlides</vt:lpstr>
      <vt:lpstr>PowerPoint Presentation</vt:lpstr>
      <vt:lpstr>Interpolating Colors: Barycentric Coordinates</vt:lpstr>
      <vt:lpstr>Barycentric Coordinates</vt:lpstr>
      <vt:lpstr>Hidden Surface Removal</vt:lpstr>
      <vt:lpstr>Painter’s Algorithm</vt:lpstr>
      <vt:lpstr>Hidden Surface Removal: Z-Buffer</vt:lpstr>
      <vt:lpstr>Shaders</vt:lpstr>
      <vt:lpstr>The Limits of Geometric Modeling</vt:lpstr>
      <vt:lpstr>Or Consider Modeling an Orange</vt:lpstr>
      <vt:lpstr>Modeling an Orange</vt:lpstr>
      <vt:lpstr>Modeling an Orange</vt:lpstr>
      <vt:lpstr>Three Types of Mapping</vt:lpstr>
      <vt:lpstr>Texture Mapping</vt:lpstr>
      <vt:lpstr>Environment Mapping </vt:lpstr>
      <vt:lpstr>Bump (or Normal) Mapping</vt:lpstr>
      <vt:lpstr>The Idea is Simple</vt:lpstr>
      <vt:lpstr>Specifying a Texture Mapping Function</vt:lpstr>
      <vt:lpstr>Mapping a Texture</vt:lpstr>
      <vt:lpstr>Mapping a Texture</vt:lpstr>
      <vt:lpstr>Texture Filtering</vt:lpstr>
      <vt:lpstr>Magnification Examples</vt:lpstr>
      <vt:lpstr>Mipmapping</vt:lpstr>
      <vt:lpstr>Sprites versus Textures</vt:lpstr>
      <vt:lpstr>Bump Mapping and Normal Mapping</vt:lpstr>
      <vt:lpstr>Bump Mapping and Shading</vt:lpstr>
      <vt:lpstr>Environment Mapping</vt:lpstr>
      <vt:lpstr>Types of Environment Maps</vt:lpstr>
      <vt:lpstr>Cube Map</vt:lpstr>
      <vt:lpstr>Forming a Cube Map </vt:lpstr>
      <vt:lpstr>Index using the Reflection Vector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121</cp:revision>
  <dcterms:created xsi:type="dcterms:W3CDTF">2017-05-11T14:02:37Z</dcterms:created>
  <dcterms:modified xsi:type="dcterms:W3CDTF">2019-10-07T18:21:53Z</dcterms:modified>
</cp:coreProperties>
</file>